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443" r:id="rId3"/>
    <p:sldId id="447" r:id="rId4"/>
    <p:sldId id="271" r:id="rId5"/>
    <p:sldId id="325" r:id="rId6"/>
    <p:sldId id="269" r:id="rId7"/>
    <p:sldId id="405" r:id="rId8"/>
    <p:sldId id="406" r:id="rId9"/>
    <p:sldId id="459" r:id="rId10"/>
    <p:sldId id="458" r:id="rId11"/>
    <p:sldId id="464" r:id="rId12"/>
    <p:sldId id="452" r:id="rId13"/>
    <p:sldId id="453" r:id="rId14"/>
    <p:sldId id="454" r:id="rId15"/>
    <p:sldId id="456" r:id="rId16"/>
    <p:sldId id="457" r:id="rId17"/>
    <p:sldId id="461" r:id="rId18"/>
    <p:sldId id="463" r:id="rId19"/>
    <p:sldId id="441" r:id="rId20"/>
    <p:sldId id="317" r:id="rId21"/>
    <p:sldId id="465" r:id="rId2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79713" autoAdjust="0"/>
  </p:normalViewPr>
  <p:slideViewPr>
    <p:cSldViewPr snapToGrid="0">
      <p:cViewPr varScale="1">
        <p:scale>
          <a:sx n="59" d="100"/>
          <a:sy n="59" d="100"/>
        </p:scale>
        <p:origin x="14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117"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11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5/03/2021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r>
              <a:rPr lang="pt-BR" dirty="0" smtClean="0"/>
              <a:t>Como todas as coisas neste mundo, todas as três versões</a:t>
            </a:r>
            <a:r>
              <a:rPr lang="pt-BR" baseline="0" dirty="0" smtClean="0"/>
              <a:t> do GD </a:t>
            </a:r>
            <a:r>
              <a:rPr lang="pt-BR" dirty="0" smtClean="0"/>
              <a:t>que vimos têm suas vantagens e desvantagens. Não é como se uma versão fosse usada com mais frequência do</a:t>
            </a:r>
            <a:r>
              <a:rPr lang="pt-BR" baseline="0" dirty="0" smtClean="0"/>
              <a:t> que as</a:t>
            </a:r>
            <a:r>
              <a:rPr lang="pt-BR" dirty="0" smtClean="0"/>
              <a:t> as outras. Cada versão é usada igualmente, dependendo da situação e do contexto do problema.</a:t>
            </a:r>
            <a:endParaRPr lang="pt-BR" dirty="0"/>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352833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pt-BR"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Como todas as coisas neste mundo, todas as três versões</a:t>
            </a:r>
            <a:r>
              <a:rPr lang="pt-BR" baseline="0" dirty="0" smtClean="0"/>
              <a:t> do GD </a:t>
            </a:r>
            <a:r>
              <a:rPr lang="pt-BR" dirty="0" smtClean="0"/>
              <a:t>que vimos têm suas vantagens e desvantagens. Não é como se uma versão fosse usada com mais frequência do</a:t>
            </a:r>
            <a:r>
              <a:rPr lang="pt-BR" baseline="0" dirty="0" smtClean="0"/>
              <a:t> que as</a:t>
            </a:r>
            <a:r>
              <a:rPr lang="pt-BR" dirty="0" smtClean="0"/>
              <a:t> as outras. Cada versão é usada igualmente, dependendo da situação e do contexto do problema.</a:t>
            </a:r>
          </a:p>
          <a:p>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9446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Como todas as coisas neste mundo, todas as três versões</a:t>
            </a:r>
            <a:r>
              <a:rPr lang="pt-BR" baseline="0" dirty="0" smtClean="0"/>
              <a:t> do GD </a:t>
            </a:r>
            <a:r>
              <a:rPr lang="pt-BR" dirty="0" smtClean="0"/>
              <a:t>que vimos têm suas vantagens e desvantagens. Não é como se uma versão fosse usada com mais frequência do</a:t>
            </a:r>
            <a:r>
              <a:rPr lang="pt-BR" baseline="0" dirty="0" smtClean="0"/>
              <a:t> que as</a:t>
            </a:r>
            <a:r>
              <a:rPr lang="pt-BR" dirty="0" smtClean="0"/>
              <a:t> as outras. Cada versão é usada igualmente, dependendo da situação e do contexto do problema.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dirty="0" smtClean="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52293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a:t>
            </a:r>
            <a:r>
              <a:rPr lang="pt-BR" baseline="0" dirty="0" smtClean="0"/>
              <a:t> </a:t>
            </a:r>
            <a:r>
              <a:rPr lang="pt-BR" dirty="0" smtClean="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a:t>
            </a:r>
            <a:r>
              <a:rPr lang="pt-BR" dirty="0"/>
              <a:t>fica “</a:t>
            </a:r>
            <a:r>
              <a:rPr lang="pt-BR" i="1" dirty="0"/>
              <a:t>oscilando</a:t>
            </a:r>
            <a:r>
              <a:rPr lang="pt-BR" dirty="0" smtClean="0"/>
              <a:t>”, “</a:t>
            </a:r>
            <a:r>
              <a:rPr lang="pt-BR" b="0" i="1" dirty="0" smtClean="0"/>
              <a:t>dançando</a:t>
            </a:r>
            <a:r>
              <a:rPr lang="pt-BR" dirty="0" smtClean="0"/>
              <a:t>” </a:t>
            </a:r>
            <a:r>
              <a:rPr lang="pt-BR" dirty="0"/>
              <a:t>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52976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u="none" dirty="0" smtClean="0"/>
              <a:t>Exemplo: </a:t>
            </a:r>
            <a:r>
              <a:rPr lang="pt-BR" u="none" dirty="0" smtClean="0"/>
              <a:t>https://mybinder.org/v2/gh/zz4fap/t319_aprendizado_de_maquina/main?filepath=notebooks%2Fregression%2Fgd_versions%2F</a:t>
            </a:r>
            <a:r>
              <a:rPr lang="pt-BR" u="none" dirty="0" smtClean="0">
                <a:solidFill>
                  <a:srgbClr val="00B0F0"/>
                </a:solidFill>
              </a:rPr>
              <a:t>stocastic_gradient_descent_with_figures.ipynb</a:t>
            </a:r>
            <a:endParaRPr lang="pt-BR" sz="1200" u="none" dirty="0" smtClean="0"/>
          </a:p>
          <a:p>
            <a:endParaRPr lang="pt-BR" sz="1200" dirty="0" smtClean="0"/>
          </a:p>
          <a:p>
            <a:r>
              <a:rPr lang="pt-BR" sz="1200" dirty="0" smtClean="0"/>
              <a:t>Devido </a:t>
            </a:r>
            <a:r>
              <a:rPr lang="pt-BR" sz="1200" dirty="0"/>
              <a:t>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488420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a:t>
            </a:r>
            <a:r>
              <a:rPr lang="pt-BR" u="none" dirty="0" smtClean="0"/>
              <a:t>https://mybinder.org/v2/gh/zz4fap/t319_aprendizado_de_maquina/main?filepath=notebooks%2Fregression%2Fgd_versions%2F</a:t>
            </a:r>
            <a:r>
              <a:rPr lang="pt-BR" dirty="0" smtClean="0"/>
              <a:t>mini_batch_gradient_descent_with_figures.ipynb</a:t>
            </a:r>
          </a:p>
          <a:p>
            <a:endParaRPr lang="pt-BR" dirty="0" smtClean="0"/>
          </a:p>
          <a:p>
            <a:r>
              <a:rPr lang="pt-BR" dirty="0" smtClean="0"/>
              <a:t>O</a:t>
            </a:r>
            <a:r>
              <a:rPr lang="pt-BR" baseline="0" dirty="0" smtClean="0"/>
              <a:t> </a:t>
            </a:r>
            <a:r>
              <a:rPr lang="pt-BR" baseline="0" dirty="0"/>
              <a:t>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100867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9682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 1:</a:t>
                </a:r>
                <a:r>
                  <a:rPr lang="pt-BR" baseline="0" noProof="0" dirty="0" smtClean="0"/>
                  <a:t> </a:t>
                </a:r>
                <a:r>
                  <a:rPr lang="pt-BR" dirty="0" smtClean="0"/>
                  <a:t>https://mybinder.org/v2/gh/zz4fap/t319_aprendizado_de_maquina/main?filepath=notebooks%2Fregression%2F</a:t>
                </a:r>
                <a:r>
                  <a:rPr lang="pt-BR" noProof="0" dirty="0" smtClean="0"/>
                  <a:t>linear_regression_with_gradient_descent_exemplo1.ipynb</a:t>
                </a:r>
                <a:endParaRPr lang="pt-BR" u="none" dirty="0" smtClean="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u="none" dirty="0" smtClean="0"/>
              <a:t>Exemplo</a:t>
            </a:r>
            <a:r>
              <a:rPr lang="pt-BR" u="none" dirty="0" smtClean="0"/>
              <a:t>: </a:t>
            </a:r>
            <a:r>
              <a:rPr lang="pt-BR" dirty="0" smtClean="0"/>
              <a:t>https://mybinder.org/v2/gh/zz4fap/t319_aprendizado_de_maquina/main?filepath=notebooks%2Fregression%2F</a:t>
            </a:r>
            <a:r>
              <a:rPr lang="pt-BR" noProof="0" dirty="0" smtClean="0"/>
              <a:t>linear_regression_with_gradient_descent_exemplo2.ipynb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367367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5/03/2021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5/03/2021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5/03/2021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5/03/2021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5/03/2021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5/03/2021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5/03/2021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5/03/2021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regression/linear_regression_with_gradient_descent_exemplo2.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batch_gradient_descent_with_figures.ipynb"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hyperlink" Target="https://mybinder.org/v2/gh/zz4fap/t319_aprendizado_de_maquina/main?filepath=notebooks/regression/gd_versions/stocastic_gradient_descent_with_figures.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mini_batch_gradient_descent_with_figures.ipynb"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zz4fap/t319_aprendizado_de_maquina/blob/main/docs/Resolu%C3%A7%C3%A3o%20e%20entrega%20dos%20laborat%C3%B3rios.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ybinder.org/v2/gh/zz4fap/t319_aprendizado_de_maquina/main?filepath=notebooks/regression/linear_regression_with_gradient_descente_exemplo1.ipyn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smtClean="0"/>
              <a:t>#2</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690687"/>
                <a:ext cx="10768584" cy="4989082"/>
              </a:xfrm>
            </p:spPr>
            <p:txBody>
              <a:bodyPr>
                <a:normAutofit fontScale="77500" lnSpcReduction="20000"/>
              </a:bodyPr>
              <a:lstStyle/>
              <a:p>
                <a:pPr marL="0" indent="0">
                  <a:buNone/>
                </a:pPr>
                <a:r>
                  <a:rPr lang="en-US" dirty="0" smtClean="0"/>
                  <a:t>Agora </a:t>
                </a:r>
                <a:r>
                  <a:rPr lang="en-US" dirty="0" err="1" smtClean="0"/>
                  <a:t>consideramos</a:t>
                </a:r>
                <a:r>
                  <a:rPr lang="en-US" dirty="0" smtClean="0"/>
                  <a:t> </a:t>
                </a:r>
                <a:r>
                  <a:rPr lang="en-US" dirty="0" err="1" smtClean="0"/>
                  <a:t>uma</a:t>
                </a:r>
                <a:r>
                  <a:rPr lang="en-US" dirty="0" smtClean="0"/>
                  <a:t> </a:t>
                </a:r>
                <a:r>
                  <a:rPr lang="en-US" b="1" i="1" dirty="0" err="1" smtClean="0"/>
                  <a:t>função</a:t>
                </a:r>
                <a:r>
                  <a:rPr lang="en-US" b="1" i="1" dirty="0" smtClean="0"/>
                  <a:t> </a:t>
                </a:r>
                <a:r>
                  <a:rPr lang="en-US" b="1" i="1" dirty="0" err="1"/>
                  <a:t>hipótese</a:t>
                </a:r>
                <a:r>
                  <a:rPr lang="en-US" b="1" i="1" dirty="0"/>
                  <a:t> </a:t>
                </a:r>
                <a:r>
                  <a:rPr lang="en-US" dirty="0"/>
                  <a:t>com </a:t>
                </a:r>
                <a:r>
                  <a:rPr lang="en-US" dirty="0" err="1" smtClean="0"/>
                  <a:t>os</a:t>
                </a:r>
                <a:r>
                  <a:rPr lang="en-US" dirty="0" smtClean="0"/>
                  <a:t> 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690687"/>
                <a:ext cx="10768584" cy="4989082"/>
              </a:xfrm>
              <a:blipFill rotWithShape="0">
                <a:blip r:embed="rId3"/>
                <a:stretch>
                  <a:fillRect l="-736" t="-2442" r="-1133"/>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smtClean="0">
                <a:solidFill>
                  <a:srgbClr val="00B0F0"/>
                </a:solidFill>
                <a:hlinkClick r:id="rId4"/>
              </a:rPr>
              <a:t>Exemplo: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94151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Generalizando a equação de atualização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nl-BE" dirty="0" smtClean="0"/>
                  <a:t>Baseado no que vimos nos exemplos anteriores, podemos generalizar a </a:t>
                </a:r>
                <a:r>
                  <a:rPr lang="nl-BE" b="1" i="1" dirty="0" smtClean="0"/>
                  <a:t>equação de atualização do pesos </a:t>
                </a:r>
                <a:r>
                  <a:rPr lang="nl-BE" dirty="0" smtClean="0"/>
                  <a:t>da seguinte forma:</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en-US" i="1">
                          <a:latin typeface="Cambria Math" panose="02040503050406030204" pitchFamily="18" charset="0"/>
                        </a:rPr>
                        <m:t>=−</m:t>
                      </m:r>
                      <m:f>
                        <m:fPr>
                          <m:ctrlPr>
                            <a:rPr lang="pt-BR" i="1">
                              <a:latin typeface="Cambria Math" panose="02040503050406030204" pitchFamily="18" charset="0"/>
                            </a:rPr>
                          </m:ctrlPr>
                        </m:fPr>
                        <m:num>
                          <m:r>
                            <a:rPr lang="en-US"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r>
                  <a:rPr lang="pt-BR" dirty="0" smtClean="0"/>
                  <a:t>Essa equação pode ser aplicada a qualquer problema de regressão linear.</a:t>
                </a:r>
              </a:p>
              <a:p>
                <a:r>
                  <a:rPr lang="pt-BR" dirty="0" smtClean="0"/>
                  <a:t>Apenas não se esqueçam de que quando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=0</m:t>
                    </m:r>
                  </m:oMath>
                </a14:m>
                <a:r>
                  <a:rPr lang="pt-BR"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0</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smtClean="0"/>
                  <a:t>.</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3501" b="-980"/>
                </a:stretch>
              </a:blipFill>
            </p:spPr>
            <p:txBody>
              <a:bodyPr/>
              <a:lstStyle/>
              <a:p>
                <a:r>
                  <a:rPr lang="pt-BR">
                    <a:noFill/>
                  </a:rPr>
                  <a:t> </a:t>
                </a:r>
              </a:p>
            </p:txBody>
          </p:sp>
        </mc:Fallback>
      </mc:AlternateContent>
    </p:spTree>
    <p:extLst>
      <p:ext uri="{BB962C8B-B14F-4D97-AF65-F5344CB8AC3E}">
        <p14:creationId xmlns:p14="http://schemas.microsoft.com/office/powerpoint/2010/main" val="83551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4"/>
                <a:ext cx="11150601" cy="5158469"/>
              </a:xfrm>
            </p:spPr>
            <p:txBody>
              <a:bodyPr>
                <a:normAutofit lnSpcReduction="10000"/>
              </a:bodyPr>
              <a:lstStyle/>
              <a:p>
                <a:pPr marL="0" indent="0" algn="just">
                  <a:buNone/>
                </a:pPr>
                <a:r>
                  <a:rPr lang="pt-BR" dirty="0" smtClean="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t>
                </a:r>
                <a:r>
                  <a:rPr lang="pt-BR" dirty="0" smtClean="0"/>
                  <a:t>como já vimos, a </a:t>
                </a:r>
                <a:r>
                  <a:rPr lang="pt-BR" dirty="0"/>
                  <a:t>cada </a:t>
                </a:r>
                <a:r>
                  <a:rPr lang="pt-BR" b="1" i="1" dirty="0" smtClean="0"/>
                  <a:t>época</a:t>
                </a:r>
                <a:r>
                  <a:rPr lang="pt-BR" dirty="0" smtClean="0"/>
                  <a:t> do </a:t>
                </a:r>
                <a:r>
                  <a:rPr lang="pt-BR" dirty="0"/>
                  <a:t>algoritmo, </a:t>
                </a:r>
                <a:r>
                  <a:rPr lang="pt-BR" b="1" i="1" dirty="0"/>
                  <a:t>todos</a:t>
                </a:r>
                <a:r>
                  <a:rPr lang="pt-BR" dirty="0"/>
                  <a:t> os exemplos de treinamento são considerados no processo de treinamento do modelo. Esta </a:t>
                </a:r>
                <a:r>
                  <a:rPr lang="pt-BR" dirty="0" smtClean="0"/>
                  <a:t>foi versão </a:t>
                </a:r>
                <a:r>
                  <a:rPr lang="pt-BR" dirty="0"/>
                  <a:t>foi utilizada nos </a:t>
                </a:r>
                <a:r>
                  <a:rPr lang="pt-BR" dirty="0" smtClean="0"/>
                  <a:t>exemplos 1 e 2.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não seja grande demais e se espere o tempo necessário para a convergência.</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a:t>
                </a:r>
                <a:r>
                  <a:rPr lang="pt-BR" dirty="0" smtClean="0"/>
                  <a:t>época, ou seja, a atualização dos pesos só é realizada após </a:t>
                </a:r>
                <a:r>
                  <a:rPr lang="pt-BR" dirty="0"/>
                  <a:t>o processamento </a:t>
                </a:r>
                <a:r>
                  <a:rPr lang="pt-BR" dirty="0" smtClean="0"/>
                  <a:t>de todo o conjunto de treinamento.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4"/>
                <a:ext cx="11150601" cy="5158469"/>
              </a:xfrm>
              <a:blipFill rotWithShape="0">
                <a:blip r:embed="rId3"/>
                <a:stretch>
                  <a:fillRect l="-1093" t="-2719" r="-1093"/>
                </a:stretch>
              </a:blipFill>
            </p:spPr>
            <p:txBody>
              <a:bodyPr/>
              <a:lstStyle/>
              <a:p>
                <a:r>
                  <a:rPr lang="pt-BR">
                    <a:noFill/>
                  </a:rPr>
                  <a:t> </a:t>
                </a:r>
              </a:p>
            </p:txBody>
          </p:sp>
        </mc:Fallback>
      </mc:AlternateContent>
      <p:sp>
        <p:nvSpPr>
          <p:cNvPr id="4" name="Rectangle 3"/>
          <p:cNvSpPr/>
          <p:nvPr/>
        </p:nvSpPr>
        <p:spPr>
          <a:xfrm>
            <a:off x="3187898" y="3490961"/>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79511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046"/>
          </a:xfrm>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smtClean="0"/>
                  <a:t>Gradiente Descendente 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Nessa versão, os </a:t>
                </a:r>
                <a:r>
                  <a:rPr lang="pt-BR" b="1" i="1" dirty="0"/>
                  <a:t>pesos</a:t>
                </a:r>
                <a:r>
                  <a:rPr lang="pt-BR" dirty="0"/>
                  <a:t>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
                </a:r>
                <a:r>
                  <a:rPr lang="pt-BR" b="1" i="1" dirty="0"/>
                  <a:t>atributos</a:t>
                </a:r>
                <a:r>
                  <a:rPr lang="pt-BR" dirty="0"/>
                  <a:t> e </a:t>
                </a:r>
                <a:r>
                  <a:rPr lang="pt-BR" b="1" i="1" dirty="0"/>
                  <a:t>rótulos</a:t>
                </a:r>
                <a:r>
                  <a:rPr lang="pt-BR" dirty="0"/>
                  <a:t>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t>
                </a:r>
                <a:r>
                  <a:rPr lang="pt-BR" b="1" i="1" dirty="0"/>
                  <a:t>aleatoriamente</a:t>
                </a:r>
                <a:r>
                  <a:rPr lang="pt-BR" dirty="0"/>
                  <a:t> um par </a:t>
                </a:r>
                <a:r>
                  <a:rPr lang="pt-BR" dirty="0" smtClean="0"/>
                  <a:t>atributos/rótulo </a:t>
                </a:r>
                <a:r>
                  <a:rPr lang="pt-BR" dirty="0"/>
                  <a:t>a cada </a:t>
                </a:r>
                <a:r>
                  <a:rPr lang="pt-BR" b="1" i="1" dirty="0"/>
                  <a:t>iteração</a:t>
                </a:r>
                <a:r>
                  <a:rPr lang="pt-BR" dirty="0"/>
                  <a:t>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a:t>
                </a:r>
                <a:r>
                  <a:rPr lang="pt-BR" dirty="0" smtClean="0"/>
                  <a:t>os </a:t>
                </a:r>
                <a:r>
                  <a:rPr lang="pt-BR" dirty="0"/>
                  <a:t>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405725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1165114" cy="5114924"/>
              </a:xfrm>
            </p:spPr>
            <p:txBody>
              <a:bodyPr>
                <a:normAutofit fontScale="92500" lnSpcReduction="20000"/>
              </a:bodyPr>
              <a:lstStyle/>
              <a:p>
                <a:pPr algn="just"/>
                <a:r>
                  <a:rPr lang="pt-BR" b="1" dirty="0" smtClean="0"/>
                  <a:t>Mini-batch</a:t>
                </a:r>
                <a:r>
                  <a:rPr lang="pt-BR" dirty="0"/>
                  <a:t>: é um meio-termo entre as duas versões anteriores. O conjunto de treinamento é dividido em vários subconjuntos </a:t>
                </a:r>
                <a:r>
                  <a:rPr lang="pt-BR" dirty="0" smtClean="0"/>
                  <a:t>(mini-batches</a:t>
                </a:r>
                <a:r>
                  <a:rPr lang="pt-BR" dirty="0"/>
                  <a:t>) com elementos </a:t>
                </a:r>
                <a:r>
                  <a:rPr lang="pt-BR" dirty="0" smtClean="0"/>
                  <a:t>(</a:t>
                </a:r>
                <a:r>
                  <a:rPr lang="pt-BR" dirty="0"/>
                  <a:t>i.e</a:t>
                </a:r>
                <a:r>
                  <a:rPr lang="pt-BR" dirty="0" smtClean="0"/>
                  <a:t>., </a:t>
                </a:r>
                <a:r>
                  <a:rPr lang="pt-BR" dirty="0"/>
                  <a:t>pares </a:t>
                </a:r>
                <a:r>
                  <a:rPr lang="pt-BR" dirty="0" smtClean="0"/>
                  <a:t>atributos/rótulo) </a:t>
                </a:r>
                <a:r>
                  <a:rPr lang="pt-BR" dirty="0"/>
                  <a:t>aleatóriamente retirados do conjunto de </a:t>
                </a:r>
                <a:r>
                  <a:rPr lang="pt-BR" dirty="0" smtClean="0"/>
                  <a:t>treinamento, </a:t>
                </a:r>
                <a:r>
                  <a:rPr lang="pt-BR" dirty="0"/>
                  <a:t>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a:t>
                </a:r>
                <a:r>
                  <a:rPr lang="pt-BR" dirty="0" smtClean="0"/>
                  <a:t>batelada, </a:t>
                </a:r>
                <a:r>
                  <a:rPr lang="pt-BR" dirty="0"/>
                  <a:t>mas mais lenta do que o GD estocástico.</a:t>
                </a:r>
              </a:p>
              <a:p>
                <a:pPr algn="just"/>
                <a:r>
                  <a:rPr lang="pt-BR" dirty="0"/>
                  <a:t>Convergência depende do tamanho do </a:t>
                </a:r>
                <a:r>
                  <a:rPr lang="pt-BR" dirty="0" smtClean="0"/>
                  <a:t>mini-batch, quanto maior o tamanho de </a:t>
                </a:r>
                <a14:m>
                  <m:oMath xmlns:m="http://schemas.openxmlformats.org/officeDocument/2006/math">
                    <m:r>
                      <a:rPr lang="pt-BR" i="1">
                        <a:latin typeface="Cambria Math" panose="02040503050406030204" pitchFamily="18" charset="0"/>
                      </a:rPr>
                      <m:t>𝑀𝐵</m:t>
                    </m:r>
                  </m:oMath>
                </a14:m>
                <a:r>
                  <a:rPr lang="pt-BR" dirty="0" smtClean="0"/>
                  <a:t> maior a chance de convergência.</a:t>
                </a:r>
                <a:endParaRPr lang="pt-BR" dirty="0"/>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1165114" cy="5114924"/>
              </a:xfrm>
              <a:blipFill rotWithShape="0">
                <a:blip r:embed="rId3"/>
                <a:stretch>
                  <a:fillRect l="-983" t="-2980" r="-928" b="-2980"/>
                </a:stretch>
              </a:blipFill>
            </p:spPr>
            <p:txBody>
              <a:bodyPr/>
              <a:lstStyle/>
              <a:p>
                <a:r>
                  <a:rPr lang="pt-BR">
                    <a:noFill/>
                  </a:rPr>
                  <a:t> </a:t>
                </a:r>
              </a:p>
            </p:txBody>
          </p:sp>
        </mc:Fallback>
      </mc:AlternateContent>
      <p:sp>
        <p:nvSpPr>
          <p:cNvPr id="4" name="Rectangle 3"/>
          <p:cNvSpPr/>
          <p:nvPr/>
        </p:nvSpPr>
        <p:spPr>
          <a:xfrm>
            <a:off x="3359002" y="2733439"/>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256065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hlinkClick r:id="rId6"/>
              </a:rPr>
              <a:t>Exemplo: </a:t>
            </a:r>
            <a:r>
              <a:rPr lang="pt-BR" u="sng" dirty="0" smtClean="0">
                <a:solidFill>
                  <a:srgbClr val="00B0F0"/>
                </a:solidFill>
                <a:hlinkClick r:id="rId6"/>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3642734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3"/>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hlinkClick r:id="rId4"/>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4078778" y="4502719"/>
                <a:ext cx="7988533" cy="2132181"/>
              </a:xfrm>
            </p:spPr>
            <p:txBody>
              <a:bodyPr>
                <a:noAutofit/>
              </a:bodyPr>
              <a:lstStyle/>
              <a:p>
                <a:pPr>
                  <a:spcBef>
                    <a:spcPts val="600"/>
                  </a:spcBef>
                </a:pPr>
                <a:r>
                  <a:rPr lang="pt-BR" sz="1200" dirty="0"/>
                  <a:t>Devido à sua natureza estocástica, não apresenta um caminho regular/direto para o mínimo, mudando de direção várias vezes</a:t>
                </a:r>
                <a:r>
                  <a:rPr lang="pt-BR" sz="1200" dirty="0" smtClean="0"/>
                  <a:t>. </a:t>
                </a:r>
              </a:p>
              <a:p>
                <a:pPr>
                  <a:spcBef>
                    <a:spcPts val="600"/>
                  </a:spcBef>
                </a:pPr>
                <a:r>
                  <a:rPr lang="pt-BR" sz="1200" dirty="0"/>
                  <a:t>Por aproximar o gradiente com apenas um exemplo, nem sempre estamos iremos na direção ideal, porque as derivadas parciais são </a:t>
                </a:r>
                <a:r>
                  <a:rPr lang="pt-BR" sz="1200" dirty="0" smtClean="0"/>
                  <a:t>”ruidosas”. </a:t>
                </a:r>
                <a:endParaRPr lang="pt-BR" sz="1200" dirty="0"/>
              </a:p>
              <a:p>
                <a:pPr>
                  <a:spcBef>
                    <a:spcPts val="600"/>
                  </a:spcBef>
                </a:pPr>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pPr>
                  <a:spcBef>
                    <a:spcPts val="600"/>
                  </a:spcBef>
                </a:pPr>
                <a:r>
                  <a:rPr lang="pt-BR" sz="1200" dirty="0"/>
                  <a:t>Quando o algoritmo para, os valores finais dos parâmetros são bons, mas não são ótimos.</a:t>
                </a:r>
              </a:p>
              <a:p>
                <a:pPr>
                  <a:spcBef>
                    <a:spcPts val="600"/>
                  </a:spcBef>
                </a:pPr>
                <a:r>
                  <a:rPr lang="pt-BR" sz="1200" dirty="0"/>
                  <a:t>A convergência ocorre apenas na média.</a:t>
                </a:r>
              </a:p>
              <a:p>
                <a:pPr>
                  <a:spcBef>
                    <a:spcPts val="600"/>
                  </a:spcBef>
                </a:pPr>
                <a:r>
                  <a:rPr lang="pt-BR" sz="1200" dirty="0"/>
                  <a:t>Tempo de treinamento é menor, nesse caso, com apenas uma época o algoritmo já se aproxima do ponto ótimo.</a:t>
                </a:r>
              </a:p>
              <a:p>
                <a:pPr>
                  <a:spcBef>
                    <a:spcPts val="600"/>
                  </a:spcBef>
                </a:pPr>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i="1" dirty="0" smtClean="0"/>
                  <a:t>”</a:t>
                </a:r>
                <a:r>
                  <a:rPr lang="pt-BR" sz="1200" dirty="0" smtClean="0"/>
                  <a:t>. Por exemplo, pode-se diminuir o valor do passo conforme o algoritmo caminhe em direção ao mínimo (discutiremos isso a seguir).</a:t>
                </a:r>
                <a:endParaRPr lang="pt-BR" sz="1200"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4078778" y="4502719"/>
                <a:ext cx="7988533" cy="2132181"/>
              </a:xfrm>
              <a:blipFill rotWithShape="0">
                <a:blip r:embed="rId6"/>
                <a:stretch>
                  <a:fillRect t="-1146" b="-5444"/>
                </a:stretch>
              </a:blipFill>
            </p:spPr>
            <p:txBody>
              <a:bodyPr/>
              <a:lstStyle/>
              <a:p>
                <a:r>
                  <a:rPr lang="pt-BR">
                    <a:noFill/>
                  </a:rPr>
                  <a:t> </a:t>
                </a:r>
              </a:p>
            </p:txBody>
          </p:sp>
        </mc:Fallback>
      </mc:AlternateContent>
    </p:spTree>
    <p:extLst>
      <p:ext uri="{BB962C8B-B14F-4D97-AF65-F5344CB8AC3E}">
        <p14:creationId xmlns:p14="http://schemas.microsoft.com/office/powerpoint/2010/main" val="2890070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mini-batch se aproxima mais do mínimo global do que o </a:t>
            </a:r>
            <a:r>
              <a:rPr lang="pt-BR" dirty="0" smtClean="0"/>
              <a:t>GDE.</a:t>
            </a:r>
            <a:endParaRPr lang="pt-BR" dirty="0"/>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2" name="Rectangle 3">
            <a:extLst>
              <a:ext uri="{FF2B5EF4-FFF2-40B4-BE49-F238E27FC236}">
                <a16:creationId xmlns="" xmlns:a16="http://schemas.microsoft.com/office/drawing/2014/main"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
        <p:nvSpPr>
          <p:cNvPr id="5" name="TextBox 4"/>
          <p:cNvSpPr txBox="1"/>
          <p:nvPr/>
        </p:nvSpPr>
        <p:spPr>
          <a:xfrm>
            <a:off x="4818743" y="1132114"/>
            <a:ext cx="6226628" cy="369332"/>
          </a:xfrm>
          <a:prstGeom prst="rect">
            <a:avLst/>
          </a:prstGeom>
          <a:noFill/>
        </p:spPr>
        <p:txBody>
          <a:bodyPr wrap="square" rtlCol="0">
            <a:spAutoFit/>
          </a:bodyPr>
          <a:lstStyle/>
          <a:p>
            <a:r>
              <a:rPr lang="pt-BR" dirty="0" smtClean="0">
                <a:hlinkClick r:id="rId6"/>
              </a:rPr>
              <a:t>Exemplo: </a:t>
            </a:r>
            <a:r>
              <a:rPr lang="pt-BR" dirty="0">
                <a:hlinkClick r:id="rId6"/>
              </a:rPr>
              <a:t>mini_batch_gradient_descent_with_figures.ipynb</a:t>
            </a:r>
            <a:endParaRPr lang="pt-BR" dirty="0"/>
          </a:p>
        </p:txBody>
      </p:sp>
    </p:spTree>
    <p:extLst>
      <p:ext uri="{BB962C8B-B14F-4D97-AF65-F5344CB8AC3E}">
        <p14:creationId xmlns:p14="http://schemas.microsoft.com/office/powerpoint/2010/main" val="3389792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7735"/>
          </a:xfrm>
        </p:spPr>
        <p:txBody>
          <a:bodyPr/>
          <a:lstStyle/>
          <a:p>
            <a:r>
              <a:rPr lang="pt-BR" dirty="0"/>
              <a:t>Comparação </a:t>
            </a:r>
            <a:r>
              <a:rPr lang="pt-BR" dirty="0" smtClean="0"/>
              <a:t>das versões </a:t>
            </a:r>
            <a:r>
              <a:rPr lang="pt-BR" dirty="0" smtClean="0"/>
              <a:t>do </a:t>
            </a:r>
            <a:r>
              <a:rPr lang="pt-BR" dirty="0"/>
              <a:t>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b="1" i="1" dirty="0" smtClean="0"/>
              <a:t>GDE </a:t>
            </a:r>
            <a:r>
              <a:rPr lang="pt-BR" dirty="0" smtClean="0"/>
              <a:t>e </a:t>
            </a:r>
            <a:r>
              <a:rPr lang="pt-BR" b="1" i="1" dirty="0" smtClean="0"/>
              <a:t>mini-batch</a:t>
            </a:r>
            <a:r>
              <a:rPr lang="pt-BR" dirty="0" smtClean="0"/>
              <a:t> ficam “</a:t>
            </a:r>
            <a:r>
              <a:rPr lang="pt-BR" i="1" dirty="0" smtClean="0"/>
              <a:t>dançando</a:t>
            </a:r>
            <a:r>
              <a:rPr lang="pt-BR" dirty="0" smtClean="0"/>
              <a:t>” ao </a:t>
            </a:r>
            <a:r>
              <a:rPr lang="pt-BR" dirty="0"/>
              <a:t>redor do mínimo.</a:t>
            </a:r>
          </a:p>
          <a:p>
            <a:r>
              <a:rPr lang="pt-BR" dirty="0"/>
              <a:t>O progresso do </a:t>
            </a:r>
            <a:r>
              <a:rPr lang="pt-BR" b="1" i="1" dirty="0"/>
              <a:t>mini-batch</a:t>
            </a:r>
            <a:r>
              <a:rPr lang="pt-BR" dirty="0"/>
              <a:t> é menos irregular do que </a:t>
            </a:r>
            <a:r>
              <a:rPr lang="pt-BR" dirty="0" smtClean="0"/>
              <a:t>o do </a:t>
            </a:r>
            <a:r>
              <a:rPr lang="pt-BR" b="1" i="1" dirty="0" smtClean="0"/>
              <a:t>GDE</a:t>
            </a:r>
            <a:r>
              <a:rPr lang="pt-BR" dirty="0" smtClean="0"/>
              <a:t>, </a:t>
            </a:r>
            <a:r>
              <a:rPr lang="pt-BR" dirty="0"/>
              <a:t>mas depende do tamanho do mini-batch.</a:t>
            </a:r>
          </a:p>
          <a:p>
            <a:r>
              <a:rPr lang="pt-BR" dirty="0"/>
              <a:t>Mas não se </a:t>
            </a:r>
            <a:r>
              <a:rPr lang="pt-BR" dirty="0" smtClean="0"/>
              <a:t>esqueçam, </a:t>
            </a:r>
            <a:r>
              <a:rPr lang="pt-BR" dirty="0"/>
              <a:t>o </a:t>
            </a:r>
            <a:r>
              <a:rPr lang="pt-BR" b="1" i="1" dirty="0"/>
              <a:t>batch </a:t>
            </a:r>
            <a:r>
              <a:rPr lang="pt-BR" dirty="0"/>
              <a:t>leva muito tempo para executar cada época enquanto </a:t>
            </a:r>
            <a:r>
              <a:rPr lang="pt-BR" dirty="0" smtClean="0"/>
              <a:t>o </a:t>
            </a:r>
            <a:r>
              <a:rPr lang="pt-BR" b="1" i="1" dirty="0" smtClean="0"/>
              <a:t>GDE </a:t>
            </a:r>
            <a:r>
              <a:rPr lang="pt-BR" dirty="0" smtClean="0"/>
              <a:t>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50091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t>Laboratório </a:t>
            </a:r>
            <a:r>
              <a:rPr lang="pt-BR" b="1" dirty="0" smtClean="0"/>
              <a:t>#</a:t>
            </a:r>
            <a:r>
              <a:rPr lang="pt-BR" b="1" dirty="0"/>
              <a:t>3</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2"/>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curvas que 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desvantagens da </a:t>
            </a:r>
            <a:r>
              <a:rPr lang="pt-BR" dirty="0"/>
              <a:t>equação </a:t>
            </a:r>
            <a:r>
              <a:rPr lang="pt-BR" dirty="0" smtClean="0"/>
              <a:t>normal e apresentamos uma 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4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dirty="0" smtClean="0"/>
                  <a:t>Vetor gradiente </a:t>
                </a:r>
                <a:r>
                  <a:rPr lang="pt-BR" dirty="0"/>
                  <a:t>é um vetor que indica </a:t>
                </a:r>
                <a:r>
                  <a:rPr lang="pt-BR" dirty="0" smtClean="0"/>
                  <a:t>a </a:t>
                </a:r>
                <a:r>
                  <a:rPr lang="pt-BR" dirty="0"/>
                  <a:t>direção na qual, por deslocamento a partir </a:t>
                </a:r>
                <a:r>
                  <a:rPr lang="pt-BR" dirty="0" smtClean="0"/>
                  <a:t>de um </a:t>
                </a:r>
                <a:r>
                  <a:rPr lang="pt-BR" dirty="0"/>
                  <a:t>ponto especificado, 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vetor gradiente aponta para a direção de máxima variação em relação àquele argumento da </a:t>
                </a:r>
                <a:r>
                  <a:rPr lang="pt-BR" dirty="0" smtClean="0"/>
                  <a:t>função.</a:t>
                </a:r>
              </a:p>
              <a:p>
                <a:r>
                  <a:rPr lang="pt-BR" dirty="0" smtClean="0"/>
                  <a:t>Se imaginem parados </a:t>
                </a:r>
                <a:r>
                  <a:rPr lang="pt-BR" dirty="0"/>
                  <a:t>no </a:t>
                </a:r>
                <a:r>
                  <a:rPr lang="pt-BR" dirty="0" smtClean="0"/>
                  <a:t>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a:t>
                </a:r>
                <a:r>
                  <a:rPr lang="pt-BR" dirty="0"/>
                  <a:t>que direção </a:t>
                </a:r>
                <a:r>
                  <a:rPr lang="pt-BR" dirty="0" smtClean="0"/>
                  <a:t>vocês devem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437"/>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7930421" y="122617"/>
            <a:ext cx="4054934" cy="1934783"/>
          </a:xfrm>
          <a:prstGeom prst="rect">
            <a:avLst/>
          </a:prstGeom>
        </p:spPr>
      </p:pic>
    </p:spTree>
    <p:extLst>
      <p:ext uri="{BB962C8B-B14F-4D97-AF65-F5344CB8AC3E}">
        <p14:creationId xmlns:p14="http://schemas.microsoft.com/office/powerpoint/2010/main" val="1071804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lnSpcReduction="10000"/>
              </a:bodyPr>
              <a:lstStyle/>
              <a:p>
                <a:r>
                  <a:rPr lang="pt-BR" dirty="0" smtClean="0"/>
                  <a:t>O valor do vetor gradiente </a:t>
                </a:r>
                <a:r>
                  <a:rPr lang="pt-BR" dirty="0"/>
                  <a:t>em um ponto é um vetor tangente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a:t>
                </a:r>
                <a:r>
                  <a:rPr lang="pt-BR" dirty="0" smtClean="0"/>
                  <a:t>do vetor </a:t>
                </a:r>
                <a:r>
                  <a:rPr lang="pt-BR" dirty="0"/>
                  <a:t>gradiente,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dada pelo vetor gradiente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985" t="-3073" r="-1259"/>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Tree>
    <p:extLst>
      <p:ext uri="{BB962C8B-B14F-4D97-AF65-F5344CB8AC3E}">
        <p14:creationId xmlns:p14="http://schemas.microsoft.com/office/powerpoint/2010/main" val="3914991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1109960" cy="2640012"/>
              </a:xfrm>
            </p:spPr>
            <p:txBody>
              <a:bodyPr>
                <a:normAutofit lnSpcReduction="10000"/>
              </a:bodyPr>
              <a:lstStyle/>
              <a:p>
                <a:r>
                  <a:rPr lang="pt-BR" dirty="0"/>
                  <a:t>Mas e se formos na direção contrária </a:t>
                </a:r>
                <a:r>
                  <a:rPr lang="pt-BR" dirty="0" smtClean="0"/>
                  <a:t>a </a:t>
                </a:r>
                <a:r>
                  <a:rPr lang="pt-BR" dirty="0"/>
                  <a:t>da taxa de crescimento, dada pelo </a:t>
                </a:r>
                <a:r>
                  <a:rPr lang="pt-BR" dirty="0" smtClean="0"/>
                  <a:t>vetor gradiente,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contrária a dada pelo vetor gradiente 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1109960" cy="2640012"/>
              </a:xfrm>
              <a:blipFill rotWithShape="0">
                <a:blip r:embed="rId3"/>
                <a:stretch>
                  <a:fillRect l="-988" t="-5081" r="-878"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05800"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a:t>
                </a:r>
                <a:r>
                  <a:rPr lang="pt-BR" dirty="0"/>
                  <a:t>capaz de encontrar soluções ótimas para uma ampla gama de problemas.</a:t>
                </a:r>
              </a:p>
              <a:p>
                <a:r>
                  <a:rPr lang="pt-BR" dirty="0" smtClean="0"/>
                  <a:t>É utilizado </a:t>
                </a:r>
                <a:r>
                  <a:rPr lang="pt-BR" dirty="0"/>
                  <a:t>em vários problemas de aprendizado de máquina.</a:t>
                </a:r>
              </a:p>
              <a:p>
                <a:r>
                  <a:rPr lang="pt-BR" dirty="0"/>
                  <a:t>Escalona melhor do que o método de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a:t>).</a:t>
                </a:r>
              </a:p>
              <a:p>
                <a:r>
                  <a:rPr lang="pt-BR" dirty="0"/>
                  <a:t>O único requisito é que a </a:t>
                </a:r>
                <a:r>
                  <a:rPr lang="pt-BR" b="1" i="1" dirty="0"/>
                  <a:t>função de erro </a:t>
                </a:r>
                <a:r>
                  <a:rPr lang="pt-BR" dirty="0"/>
                  <a:t>seja </a:t>
                </a:r>
                <a:r>
                  <a:rPr lang="pt-BR" b="1" i="1" dirty="0"/>
                  <a:t>diferenciável</a:t>
                </a:r>
                <a:r>
                  <a:rPr lang="pt-BR" dirty="0" smtClean="0"/>
                  <a:t>.</a:t>
                </a:r>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gradiente descendente ao problema da regressão linear.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05800" cy="5303520"/>
              </a:xfrm>
              <a:blipFill rotWithShape="0">
                <a:blip r:embed="rId3"/>
                <a:stretch>
                  <a:fillRect l="-1028" t="-2644" r="-1909"/>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442960" y="2454353"/>
            <a:ext cx="3749040" cy="2970939"/>
          </a:xfrm>
          <a:prstGeom prst="rect">
            <a:avLst/>
          </a:prstGeom>
        </p:spPr>
      </p:pic>
    </p:spTree>
    <p:extLst>
      <p:ext uri="{BB962C8B-B14F-4D97-AF65-F5344CB8AC3E}">
        <p14:creationId xmlns:p14="http://schemas.microsoft.com/office/powerpoint/2010/main" val="1059392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298545" y="2742717"/>
            <a:ext cx="3777182" cy="242437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990942" cy="4850946"/>
              </a:xfrm>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a:t>
                </a:r>
                <a:r>
                  <a:rPr lang="pt-BR" b="1" i="1" dirty="0" smtClean="0">
                    <a:ea typeface="Cambria Math" panose="02040503050406030204" pitchFamily="18" charset="0"/>
                  </a:rPr>
                  <a:t>pesos</a:t>
                </a:r>
                <a:r>
                  <a:rPr lang="pt-BR" dirty="0" smtClean="0">
                    <a:ea typeface="Cambria Math" panose="02040503050406030204" pitchFamily="18" charset="0"/>
                  </a:rPr>
                  <a:t>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p>
              <a:p>
                <a:r>
                  <a:rPr lang="pt-BR" dirty="0" smtClean="0"/>
                  <a:t>Na sequência, veremos como encontrar o </a:t>
                </a:r>
                <a:r>
                  <a:rPr lang="pt-BR" b="1" i="1" dirty="0" smtClean="0"/>
                  <a:t>vetor gradiente</a:t>
                </a:r>
                <a:r>
                  <a:rPr lang="pt-BR" dirty="0" smtClean="0"/>
                  <a:t> da função de erro e implementar o algoritmo do gradiente descendente.</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990942" cy="4850946"/>
              </a:xfrm>
              <a:blipFill rotWithShape="0">
                <a:blip r:embed="rId3"/>
                <a:stretch>
                  <a:fillRect l="-999" t="-3141" r="-999" b="-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696026" y="3818080"/>
                <a:ext cx="7275288"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696026" y="3818080"/>
                <a:ext cx="7275288" cy="1015663"/>
              </a:xfrm>
              <a:prstGeom prst="rect">
                <a:avLst/>
              </a:prstGeom>
              <a:blipFill rotWithShape="0">
                <a:blip r:embed="rId4"/>
                <a:stretch>
                  <a:fillRect l="-33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77"/>
          </a:xfrm>
        </p:spPr>
        <p:txBody>
          <a:bodyPr>
            <a:normAutofit fontScale="90000"/>
          </a:bodyPr>
          <a:lstStyle/>
          <a:p>
            <a:r>
              <a:rPr lang="en-US" dirty="0" err="1"/>
              <a:t>Exemplo</a:t>
            </a:r>
            <a:r>
              <a:rPr lang="en-US" dirty="0"/>
              <a:t> </a:t>
            </a:r>
            <a:r>
              <a:rPr lang="en-US" dirty="0" smtClean="0"/>
              <a:t>#1</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864881"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1563726" y="4634475"/>
            <a:ext cx="2457413" cy="2223526"/>
          </a:xfrm>
          <a:prstGeom prst="rect">
            <a:avLst/>
          </a:prstGeom>
        </p:spPr>
      </p:pic>
      <p:sp>
        <p:nvSpPr>
          <p:cNvPr id="3" name="Rectangle 2"/>
          <p:cNvSpPr/>
          <p:nvPr/>
        </p:nvSpPr>
        <p:spPr>
          <a:xfrm>
            <a:off x="8926958" y="1564561"/>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hlinkClick r:id="rId7"/>
              </a:rPr>
              <a:t>Exemplo 1</a:t>
            </a:r>
            <a:r>
              <a:rPr lang="pt-BR" u="sng" dirty="0" smtClean="0">
                <a:solidFill>
                  <a:srgbClr val="00B0F0"/>
                </a:solidFill>
                <a:hlinkClick r:id="rId7"/>
              </a:rPr>
              <a:t>: linear_regression_with_gradient_descent_exemplo1.ipynb</a:t>
            </a:r>
            <a:endParaRPr lang="pt-BR" u="sng" dirty="0">
              <a:solidFill>
                <a:srgbClr val="00B0F0"/>
              </a:solidFill>
            </a:endParaRPr>
          </a:p>
        </p:txBody>
      </p: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13067</TotalTime>
  <Words>3448</Words>
  <Application>Microsoft Office PowerPoint</Application>
  <PresentationFormat>Widescreen</PresentationFormat>
  <Paragraphs>379</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Gradiente Descendente</vt:lpstr>
      <vt:lpstr>O Algoritmo do Gradiente do Descendente (GD)</vt:lpstr>
      <vt:lpstr>O Algoritmo do Gradiente do Descendente (GD)</vt:lpstr>
      <vt:lpstr>Exemplo #1</vt:lpstr>
      <vt:lpstr>Exemplo #2</vt:lpstr>
      <vt:lpstr>Generalizando a equação de atualização</vt:lpstr>
      <vt:lpstr>Versões do Gradiente Descendente</vt:lpstr>
      <vt:lpstr>Versões do Gradiente Descendente</vt:lpstr>
      <vt:lpstr>Versões do Gradiente Descendente</vt:lpstr>
      <vt:lpstr>Implementação: Gradiente Descendente em Batelada</vt:lpstr>
      <vt:lpstr>Implementação: Gradiente Descendente Estocástico</vt:lpstr>
      <vt:lpstr>Implementação: Gradiente Descendente com Mini-Batch</vt:lpstr>
      <vt:lpstr>Comparação das versões do GD</vt:lpstr>
      <vt:lpstr>Tarefas</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2004</cp:revision>
  <dcterms:created xsi:type="dcterms:W3CDTF">2020-02-17T11:18:32Z</dcterms:created>
  <dcterms:modified xsi:type="dcterms:W3CDTF">2021-03-05T16:59:52Z</dcterms:modified>
</cp:coreProperties>
</file>